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58" r:id="rId2"/>
    <p:sldId id="265" r:id="rId3"/>
    <p:sldId id="279" r:id="rId4"/>
    <p:sldId id="260" r:id="rId5"/>
    <p:sldId id="259" r:id="rId6"/>
    <p:sldId id="267" r:id="rId7"/>
    <p:sldId id="261" r:id="rId8"/>
    <p:sldId id="269" r:id="rId9"/>
    <p:sldId id="270" r:id="rId10"/>
    <p:sldId id="271" r:id="rId11"/>
    <p:sldId id="274" r:id="rId12"/>
    <p:sldId id="275" r:id="rId13"/>
    <p:sldId id="276" r:id="rId14"/>
    <p:sldId id="277" r:id="rId15"/>
    <p:sldId id="263" r:id="rId16"/>
    <p:sldId id="283" r:id="rId17"/>
    <p:sldId id="278" r:id="rId18"/>
    <p:sldId id="281" r:id="rId19"/>
    <p:sldId id="272" r:id="rId20"/>
    <p:sldId id="273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e Zhao" initials="KZ" lastIdx="1" clrIdx="0">
    <p:extLst/>
  </p:cmAuthor>
  <p:cmAuthor id="2" name="Ke Zhao" initials="KZ [2]" lastIdx="1" clrIdx="1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151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150"/>
    <p:restoredTop sz="94668"/>
  </p:normalViewPr>
  <p:slideViewPr>
    <p:cSldViewPr snapToGrid="0" snapToObjects="1">
      <p:cViewPr>
        <p:scale>
          <a:sx n="85" d="100"/>
          <a:sy n="85" d="100"/>
        </p:scale>
        <p:origin x="1464" y="8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commentAuthors" Target="commentAuthors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15BEA6-A8A0-CB49-9400-9AB37FFB0435}" type="datetimeFigureOut">
              <a:rPr lang="en-US" smtClean="0"/>
              <a:t>12/8/17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C2FF4B-3C37-DC49-A750-AAB4931B0B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58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FAF58-601B-4644-9AEF-A9A44A9D640D}" type="datetimeFigureOut">
              <a:rPr lang="en-US" smtClean="0"/>
              <a:t>12/8/17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72562-4DDF-1E4A-A23B-AD7A711BC5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8293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FAF58-601B-4644-9AEF-A9A44A9D640D}" type="datetimeFigureOut">
              <a:rPr lang="en-US" smtClean="0"/>
              <a:t>12/8/17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72562-4DDF-1E4A-A23B-AD7A711BC5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4360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FAF58-601B-4644-9AEF-A9A44A9D640D}" type="datetimeFigureOut">
              <a:rPr lang="en-US" smtClean="0"/>
              <a:t>12/8/17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72562-4DDF-1E4A-A23B-AD7A711BC5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293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FAF58-601B-4644-9AEF-A9A44A9D640D}" type="datetimeFigureOut">
              <a:rPr lang="en-US" smtClean="0"/>
              <a:t>12/8/17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72562-4DDF-1E4A-A23B-AD7A711BC5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1192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FAF58-601B-4644-9AEF-A9A44A9D640D}" type="datetimeFigureOut">
              <a:rPr lang="en-US" smtClean="0"/>
              <a:t>12/8/17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72562-4DDF-1E4A-A23B-AD7A711BC5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5578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FAF58-601B-4644-9AEF-A9A44A9D640D}" type="datetimeFigureOut">
              <a:rPr lang="en-US" smtClean="0"/>
              <a:t>12/8/17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72562-4DDF-1E4A-A23B-AD7A711BC5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4771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FAF58-601B-4644-9AEF-A9A44A9D640D}" type="datetimeFigureOut">
              <a:rPr lang="en-US" smtClean="0"/>
              <a:t>12/8/17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72562-4DDF-1E4A-A23B-AD7A711BC5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2692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FAF58-601B-4644-9AEF-A9A44A9D640D}" type="datetimeFigureOut">
              <a:rPr lang="en-US" smtClean="0"/>
              <a:t>12/8/17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72562-4DDF-1E4A-A23B-AD7A711BC5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929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FAF58-601B-4644-9AEF-A9A44A9D640D}" type="datetimeFigureOut">
              <a:rPr lang="en-US" smtClean="0"/>
              <a:t>12/8/17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72562-4DDF-1E4A-A23B-AD7A711BC5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646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FAF58-601B-4644-9AEF-A9A44A9D640D}" type="datetimeFigureOut">
              <a:rPr lang="en-US" smtClean="0"/>
              <a:t>12/8/17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72562-4DDF-1E4A-A23B-AD7A711BC5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1267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FAF58-601B-4644-9AEF-A9A44A9D640D}" type="datetimeFigureOut">
              <a:rPr lang="en-US" smtClean="0"/>
              <a:t>12/8/17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72562-4DDF-1E4A-A23B-AD7A711BC5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3000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EFAF58-601B-4644-9AEF-A9A44A9D640D}" type="datetimeFigureOut">
              <a:rPr lang="en-US" smtClean="0"/>
              <a:t>12/8/17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472562-4DDF-1E4A-A23B-AD7A711BC5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01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g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3" Type="http://schemas.openxmlformats.org/officeDocument/2006/relationships/image" Target="../media/image13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3" Type="http://schemas.openxmlformats.org/officeDocument/2006/relationships/image" Target="../media/image14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3" Type="http://schemas.openxmlformats.org/officeDocument/2006/relationships/image" Target="../media/image15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3" Type="http://schemas.openxmlformats.org/officeDocument/2006/relationships/image" Target="../media/image16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3" Type="http://schemas.openxmlformats.org/officeDocument/2006/relationships/image" Target="../media/image17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20.JPG"/><Relationship Id="rId5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3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Relationship Id="rId3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jpg"/><Relationship Id="rId3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3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jpg"/><Relationship Id="rId3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jpeg"/><Relationship Id="rId3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jpg"/><Relationship Id="rId3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3489427" y="622213"/>
            <a:ext cx="8590088" cy="6075184"/>
            <a:chOff x="3619503" y="589548"/>
            <a:chExt cx="8027063" cy="5053264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5000" b="-15000"/>
            </a:stretch>
          </a:blipFill>
        </p:grpSpPr>
        <p:grpSp>
          <p:nvGrpSpPr>
            <p:cNvPr id="7" name="Group 6"/>
            <p:cNvGrpSpPr/>
            <p:nvPr/>
          </p:nvGrpSpPr>
          <p:grpSpPr>
            <a:xfrm>
              <a:off x="4989095" y="589548"/>
              <a:ext cx="6657471" cy="5053264"/>
              <a:chOff x="3160295" y="1311442"/>
              <a:chExt cx="6657471" cy="4567990"/>
            </a:xfrm>
            <a:grpFill/>
          </p:grpSpPr>
          <p:sp>
            <p:nvSpPr>
              <p:cNvPr id="2" name="Triangle 1"/>
              <p:cNvSpPr/>
              <p:nvPr/>
            </p:nvSpPr>
            <p:spPr>
              <a:xfrm>
                <a:off x="4535905" y="1311442"/>
                <a:ext cx="2538663" cy="2237874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" name="Triangle 2"/>
              <p:cNvSpPr/>
              <p:nvPr/>
            </p:nvSpPr>
            <p:spPr>
              <a:xfrm flipV="1">
                <a:off x="5907504" y="1311442"/>
                <a:ext cx="2538663" cy="2237874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" name="Triangle 3"/>
              <p:cNvSpPr/>
              <p:nvPr/>
            </p:nvSpPr>
            <p:spPr>
              <a:xfrm>
                <a:off x="7279103" y="1311442"/>
                <a:ext cx="2538663" cy="2237874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Triangle 4"/>
              <p:cNvSpPr/>
              <p:nvPr/>
            </p:nvSpPr>
            <p:spPr>
              <a:xfrm flipV="1">
                <a:off x="4529887" y="3641558"/>
                <a:ext cx="2538663" cy="2237874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Triangle 5"/>
              <p:cNvSpPr/>
              <p:nvPr/>
            </p:nvSpPr>
            <p:spPr>
              <a:xfrm>
                <a:off x="3160295" y="3641558"/>
                <a:ext cx="2538663" cy="2237874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" name="Triangle 7"/>
            <p:cNvSpPr/>
            <p:nvPr/>
          </p:nvSpPr>
          <p:spPr>
            <a:xfrm flipV="1">
              <a:off x="3619503" y="3167200"/>
              <a:ext cx="2538663" cy="247561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130898" y="501416"/>
            <a:ext cx="7540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UT Data Visualization &amp; Analytics</a:t>
            </a:r>
            <a:endParaRPr lang="en-US" sz="3600" b="1" dirty="0">
              <a:solidFill>
                <a:schemeClr val="bg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20672" y="3881362"/>
            <a:ext cx="421223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="1" dirty="0" smtClean="0">
              <a:latin typeface="Helvetica" charset="0"/>
              <a:ea typeface="Helvetica" charset="0"/>
              <a:cs typeface="Helvetica" charset="0"/>
            </a:endParaRPr>
          </a:p>
          <a:p>
            <a:endParaRPr lang="en-US" b="1" dirty="0" smtClean="0"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b="1" u="sng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Lonnie Hendry</a:t>
            </a:r>
          </a:p>
          <a:p>
            <a:endParaRPr lang="en-US" b="1" dirty="0">
              <a:solidFill>
                <a:schemeClr val="bg1"/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b="1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             </a:t>
            </a:r>
            <a:r>
              <a:rPr lang="en-US" b="1" u="sng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John </a:t>
            </a:r>
            <a:r>
              <a:rPr lang="en-US" b="1" u="sng" dirty="0" err="1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Swyers</a:t>
            </a:r>
            <a:r>
              <a:rPr lang="en-US" b="1" u="sng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   </a:t>
            </a:r>
          </a:p>
          <a:p>
            <a:r>
              <a:rPr lang="en-US" b="1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</a:p>
          <a:p>
            <a:r>
              <a:rPr lang="en-US" b="1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                      </a:t>
            </a:r>
            <a:r>
              <a:rPr lang="en-US" b="1" u="sng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Carlos Guevara</a:t>
            </a:r>
          </a:p>
          <a:p>
            <a:r>
              <a:rPr lang="en-US" b="1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</a:p>
          <a:p>
            <a:r>
              <a:rPr lang="en-US" b="1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                                </a:t>
            </a:r>
            <a:r>
              <a:rPr lang="en-US" b="1" u="sng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Ke (Kelly) Zhao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038216" y="1557282"/>
            <a:ext cx="536647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Austin Home </a:t>
            </a:r>
          </a:p>
          <a:p>
            <a:r>
              <a:rPr lang="en-US" sz="54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Affordability </a:t>
            </a:r>
            <a:endParaRPr lang="en-US" sz="5400" b="1" dirty="0">
              <a:solidFill>
                <a:schemeClr val="accent1">
                  <a:lumMod val="60000"/>
                  <a:lumOff val="4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19" name="Picture 9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1062741" y="5862060"/>
            <a:ext cx="902398" cy="8816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39615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9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062741" y="5862060"/>
            <a:ext cx="902398" cy="8816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369278" y="204300"/>
            <a:ext cx="9759462" cy="114300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Affordability Breakdown by Zip Code</a:t>
            </a:r>
            <a:br>
              <a:rPr lang="en-US" sz="3200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</a:br>
            <a:r>
              <a:rPr lang="en-US" sz="3200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2013</a:t>
            </a:r>
            <a:endParaRPr lang="en-US" sz="3200" dirty="0">
              <a:solidFill>
                <a:schemeClr val="bg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2261" y="790790"/>
            <a:ext cx="8446479" cy="577685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682259" y="977968"/>
            <a:ext cx="434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00B0F0"/>
                </a:solidFill>
                <a:latin typeface="Helvetica" charset="0"/>
                <a:ea typeface="Helvetica" charset="0"/>
                <a:cs typeface="Helvetica" charset="0"/>
              </a:rPr>
              <a:t>Total House Cost / Funds Available</a:t>
            </a:r>
            <a:endParaRPr lang="en-US" b="1" dirty="0">
              <a:solidFill>
                <a:srgbClr val="00B0F0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682259" y="5270404"/>
            <a:ext cx="370321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C00000"/>
                </a:solidFill>
                <a:latin typeface="Helvetica" charset="0"/>
                <a:ea typeface="Helvetica" charset="0"/>
                <a:cs typeface="Helvetica" charset="0"/>
              </a:rPr>
              <a:t>APR 3.87% </a:t>
            </a:r>
            <a:endParaRPr lang="en-US" sz="2000" b="1" dirty="0" smtClean="0">
              <a:solidFill>
                <a:srgbClr val="C00000"/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sz="2000" b="1" dirty="0" smtClean="0">
                <a:solidFill>
                  <a:srgbClr val="C00000"/>
                </a:solidFill>
                <a:latin typeface="Helvetica" charset="0"/>
                <a:ea typeface="Helvetica" charset="0"/>
                <a:cs typeface="Helvetica" charset="0"/>
              </a:rPr>
              <a:t>Annual </a:t>
            </a:r>
            <a:r>
              <a:rPr lang="en-US" sz="2000" b="1" dirty="0" smtClean="0">
                <a:solidFill>
                  <a:srgbClr val="C00000"/>
                </a:solidFill>
                <a:latin typeface="Helvetica" charset="0"/>
                <a:ea typeface="Helvetica" charset="0"/>
                <a:cs typeface="Helvetica" charset="0"/>
              </a:rPr>
              <a:t>Property Tax 2.5%        </a:t>
            </a:r>
            <a:endParaRPr lang="en-US" sz="2000" b="1" dirty="0" smtClean="0">
              <a:solidFill>
                <a:srgbClr val="C00000"/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sz="2000" b="1" dirty="0" smtClean="0">
                <a:solidFill>
                  <a:srgbClr val="C00000"/>
                </a:solidFill>
                <a:latin typeface="Helvetica" charset="0"/>
                <a:ea typeface="Helvetica" charset="0"/>
                <a:cs typeface="Helvetica" charset="0"/>
              </a:rPr>
              <a:t>Insurance  </a:t>
            </a:r>
            <a:r>
              <a:rPr lang="en-US" sz="2000" b="1" dirty="0" smtClean="0">
                <a:solidFill>
                  <a:srgbClr val="C00000"/>
                </a:solidFill>
                <a:latin typeface="Helvetica" charset="0"/>
                <a:ea typeface="Helvetica" charset="0"/>
                <a:cs typeface="Helvetica" charset="0"/>
              </a:rPr>
              <a:t>0.5% / Yr.</a:t>
            </a:r>
            <a:endParaRPr lang="en-US" sz="2000" b="1" dirty="0">
              <a:solidFill>
                <a:srgbClr val="C00000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5094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9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062741" y="5862060"/>
            <a:ext cx="902398" cy="8816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369278" y="204300"/>
            <a:ext cx="9759462" cy="114300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Affordability Breakdown by Zip Code</a:t>
            </a:r>
            <a:br>
              <a:rPr lang="en-US" sz="3200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</a:br>
            <a:r>
              <a:rPr lang="en-US" sz="3200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2014</a:t>
            </a:r>
            <a:endParaRPr lang="en-US" sz="3200" dirty="0">
              <a:solidFill>
                <a:schemeClr val="bg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4" name="Picture 3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717" y="775800"/>
            <a:ext cx="8373092" cy="581843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650717" y="977968"/>
            <a:ext cx="434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00B0F0"/>
                </a:solidFill>
                <a:latin typeface="Helvetica" charset="0"/>
                <a:ea typeface="Helvetica" charset="0"/>
                <a:cs typeface="Helvetica" charset="0"/>
              </a:rPr>
              <a:t>Total </a:t>
            </a:r>
            <a:r>
              <a:rPr lang="en-US" b="1" smtClean="0">
                <a:solidFill>
                  <a:srgbClr val="00B0F0"/>
                </a:solidFill>
                <a:latin typeface="Helvetica" charset="0"/>
                <a:ea typeface="Helvetica" charset="0"/>
                <a:cs typeface="Helvetica" charset="0"/>
              </a:rPr>
              <a:t>House Cost / Funds </a:t>
            </a:r>
            <a:r>
              <a:rPr lang="en-US" b="1" dirty="0" smtClean="0">
                <a:solidFill>
                  <a:srgbClr val="00B0F0"/>
                </a:solidFill>
                <a:latin typeface="Helvetica" charset="0"/>
                <a:ea typeface="Helvetica" charset="0"/>
                <a:cs typeface="Helvetica" charset="0"/>
              </a:rPr>
              <a:t>Available</a:t>
            </a:r>
            <a:endParaRPr lang="en-US" b="1" dirty="0">
              <a:solidFill>
                <a:srgbClr val="00B0F0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650717" y="5287209"/>
            <a:ext cx="370321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C00000"/>
                </a:solidFill>
                <a:latin typeface="Helvetica" charset="0"/>
                <a:ea typeface="Helvetica" charset="0"/>
                <a:cs typeface="Helvetica" charset="0"/>
              </a:rPr>
              <a:t>APR 3.87% </a:t>
            </a:r>
            <a:endParaRPr lang="en-US" sz="2000" b="1" dirty="0" smtClean="0">
              <a:solidFill>
                <a:srgbClr val="C00000"/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sz="2000" b="1" dirty="0" smtClean="0">
                <a:solidFill>
                  <a:srgbClr val="C00000"/>
                </a:solidFill>
                <a:latin typeface="Helvetica" charset="0"/>
                <a:ea typeface="Helvetica" charset="0"/>
                <a:cs typeface="Helvetica" charset="0"/>
              </a:rPr>
              <a:t>Annual </a:t>
            </a:r>
            <a:r>
              <a:rPr lang="en-US" sz="2000" b="1" dirty="0" smtClean="0">
                <a:solidFill>
                  <a:srgbClr val="C00000"/>
                </a:solidFill>
                <a:latin typeface="Helvetica" charset="0"/>
                <a:ea typeface="Helvetica" charset="0"/>
                <a:cs typeface="Helvetica" charset="0"/>
              </a:rPr>
              <a:t>Property Tax 2.5%        </a:t>
            </a:r>
            <a:endParaRPr lang="en-US" sz="2000" b="1" dirty="0" smtClean="0">
              <a:solidFill>
                <a:srgbClr val="C00000"/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sz="2000" b="1" dirty="0" smtClean="0">
                <a:solidFill>
                  <a:srgbClr val="C00000"/>
                </a:solidFill>
                <a:latin typeface="Helvetica" charset="0"/>
                <a:ea typeface="Helvetica" charset="0"/>
                <a:cs typeface="Helvetica" charset="0"/>
              </a:rPr>
              <a:t>Insurance  </a:t>
            </a:r>
            <a:r>
              <a:rPr lang="en-US" sz="2000" b="1" dirty="0" smtClean="0">
                <a:solidFill>
                  <a:srgbClr val="C00000"/>
                </a:solidFill>
                <a:latin typeface="Helvetica" charset="0"/>
                <a:ea typeface="Helvetica" charset="0"/>
                <a:cs typeface="Helvetica" charset="0"/>
              </a:rPr>
              <a:t>0.5% / Yr.</a:t>
            </a:r>
            <a:endParaRPr lang="en-US" sz="2000" b="1" dirty="0">
              <a:solidFill>
                <a:srgbClr val="C00000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6506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9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062741" y="5862060"/>
            <a:ext cx="902398" cy="8816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369278" y="204300"/>
            <a:ext cx="9759462" cy="114300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Affordability Breakdown by Zip Code</a:t>
            </a:r>
            <a:br>
              <a:rPr lang="en-US" sz="3200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</a:br>
            <a:r>
              <a:rPr lang="en-US" sz="3200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2015</a:t>
            </a:r>
            <a:endParaRPr lang="en-US" sz="3200" dirty="0">
              <a:solidFill>
                <a:schemeClr val="bg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4" name="Picture 3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8062" y="773724"/>
            <a:ext cx="8390678" cy="580292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802180" y="977968"/>
            <a:ext cx="434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00B0F0"/>
                </a:solidFill>
                <a:latin typeface="Helvetica" charset="0"/>
                <a:ea typeface="Helvetica" charset="0"/>
                <a:cs typeface="Helvetica" charset="0"/>
              </a:rPr>
              <a:t>Total </a:t>
            </a:r>
            <a:r>
              <a:rPr lang="en-US" b="1" smtClean="0">
                <a:solidFill>
                  <a:srgbClr val="00B0F0"/>
                </a:solidFill>
                <a:latin typeface="Helvetica" charset="0"/>
                <a:ea typeface="Helvetica" charset="0"/>
                <a:cs typeface="Helvetica" charset="0"/>
              </a:rPr>
              <a:t>House Cost / Funds </a:t>
            </a:r>
            <a:r>
              <a:rPr lang="en-US" b="1" dirty="0" smtClean="0">
                <a:solidFill>
                  <a:srgbClr val="00B0F0"/>
                </a:solidFill>
                <a:latin typeface="Helvetica" charset="0"/>
                <a:ea typeface="Helvetica" charset="0"/>
                <a:cs typeface="Helvetica" charset="0"/>
              </a:rPr>
              <a:t>Available</a:t>
            </a:r>
            <a:endParaRPr lang="en-US" b="1" dirty="0">
              <a:solidFill>
                <a:srgbClr val="00B0F0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682259" y="5270404"/>
            <a:ext cx="370321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C00000"/>
                </a:solidFill>
                <a:latin typeface="Helvetica" charset="0"/>
                <a:ea typeface="Helvetica" charset="0"/>
                <a:cs typeface="Helvetica" charset="0"/>
              </a:rPr>
              <a:t>APR 3.87% </a:t>
            </a:r>
            <a:endParaRPr lang="en-US" sz="2000" b="1" dirty="0" smtClean="0">
              <a:solidFill>
                <a:srgbClr val="C00000"/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sz="2000" b="1" dirty="0" smtClean="0">
                <a:solidFill>
                  <a:srgbClr val="C00000"/>
                </a:solidFill>
                <a:latin typeface="Helvetica" charset="0"/>
                <a:ea typeface="Helvetica" charset="0"/>
                <a:cs typeface="Helvetica" charset="0"/>
              </a:rPr>
              <a:t>Annual </a:t>
            </a:r>
            <a:r>
              <a:rPr lang="en-US" sz="2000" b="1" dirty="0" smtClean="0">
                <a:solidFill>
                  <a:srgbClr val="C00000"/>
                </a:solidFill>
                <a:latin typeface="Helvetica" charset="0"/>
                <a:ea typeface="Helvetica" charset="0"/>
                <a:cs typeface="Helvetica" charset="0"/>
              </a:rPr>
              <a:t>Property Tax 2.5%        </a:t>
            </a:r>
            <a:endParaRPr lang="en-US" sz="2000" b="1" dirty="0" smtClean="0">
              <a:solidFill>
                <a:srgbClr val="C00000"/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sz="2000" b="1" dirty="0" smtClean="0">
                <a:solidFill>
                  <a:srgbClr val="C00000"/>
                </a:solidFill>
                <a:latin typeface="Helvetica" charset="0"/>
                <a:ea typeface="Helvetica" charset="0"/>
                <a:cs typeface="Helvetica" charset="0"/>
              </a:rPr>
              <a:t>Insurance  </a:t>
            </a:r>
            <a:r>
              <a:rPr lang="en-US" sz="2000" b="1" dirty="0" smtClean="0">
                <a:solidFill>
                  <a:srgbClr val="C00000"/>
                </a:solidFill>
                <a:latin typeface="Helvetica" charset="0"/>
                <a:ea typeface="Helvetica" charset="0"/>
                <a:cs typeface="Helvetica" charset="0"/>
              </a:rPr>
              <a:t>0.5% / Yr.</a:t>
            </a:r>
            <a:endParaRPr lang="en-US" sz="2000" b="1" dirty="0">
              <a:solidFill>
                <a:srgbClr val="C00000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293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9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062741" y="5862060"/>
            <a:ext cx="902398" cy="8816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369278" y="204300"/>
            <a:ext cx="9759462" cy="114300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Affordability Breakdown by Zip Code</a:t>
            </a:r>
            <a:br>
              <a:rPr lang="en-US" sz="3200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</a:br>
            <a:r>
              <a:rPr lang="en-US" sz="3200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2016</a:t>
            </a:r>
            <a:endParaRPr lang="en-US" sz="3200" dirty="0">
              <a:solidFill>
                <a:schemeClr val="bg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4" name="Picture 3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5646" y="738554"/>
            <a:ext cx="8373094" cy="582050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802180" y="977968"/>
            <a:ext cx="434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00B0F0"/>
                </a:solidFill>
                <a:latin typeface="Helvetica" charset="0"/>
                <a:ea typeface="Helvetica" charset="0"/>
                <a:cs typeface="Helvetica" charset="0"/>
              </a:rPr>
              <a:t>Total </a:t>
            </a:r>
            <a:r>
              <a:rPr lang="en-US" b="1" smtClean="0">
                <a:solidFill>
                  <a:srgbClr val="00B0F0"/>
                </a:solidFill>
                <a:latin typeface="Helvetica" charset="0"/>
                <a:ea typeface="Helvetica" charset="0"/>
                <a:cs typeface="Helvetica" charset="0"/>
              </a:rPr>
              <a:t>House Cost / Funds </a:t>
            </a:r>
            <a:r>
              <a:rPr lang="en-US" b="1" dirty="0" smtClean="0">
                <a:solidFill>
                  <a:srgbClr val="00B0F0"/>
                </a:solidFill>
                <a:latin typeface="Helvetica" charset="0"/>
                <a:ea typeface="Helvetica" charset="0"/>
                <a:cs typeface="Helvetica" charset="0"/>
              </a:rPr>
              <a:t>Available</a:t>
            </a:r>
            <a:endParaRPr lang="en-US" b="1" dirty="0">
              <a:solidFill>
                <a:srgbClr val="00B0F0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755646" y="5165473"/>
            <a:ext cx="370321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C00000"/>
                </a:solidFill>
                <a:latin typeface="Helvetica" charset="0"/>
                <a:ea typeface="Helvetica" charset="0"/>
                <a:cs typeface="Helvetica" charset="0"/>
              </a:rPr>
              <a:t>APR 3.87% </a:t>
            </a:r>
            <a:endParaRPr lang="en-US" sz="2000" b="1" dirty="0" smtClean="0">
              <a:solidFill>
                <a:srgbClr val="C00000"/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sz="2000" b="1" dirty="0" smtClean="0">
                <a:solidFill>
                  <a:srgbClr val="C00000"/>
                </a:solidFill>
                <a:latin typeface="Helvetica" charset="0"/>
                <a:ea typeface="Helvetica" charset="0"/>
                <a:cs typeface="Helvetica" charset="0"/>
              </a:rPr>
              <a:t>Annual </a:t>
            </a:r>
            <a:r>
              <a:rPr lang="en-US" sz="2000" b="1" dirty="0" smtClean="0">
                <a:solidFill>
                  <a:srgbClr val="C00000"/>
                </a:solidFill>
                <a:latin typeface="Helvetica" charset="0"/>
                <a:ea typeface="Helvetica" charset="0"/>
                <a:cs typeface="Helvetica" charset="0"/>
              </a:rPr>
              <a:t>Property Tax 2.5%        </a:t>
            </a:r>
            <a:endParaRPr lang="en-US" sz="2000" b="1" dirty="0" smtClean="0">
              <a:solidFill>
                <a:srgbClr val="C00000"/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sz="2000" b="1" dirty="0" smtClean="0">
                <a:solidFill>
                  <a:srgbClr val="C00000"/>
                </a:solidFill>
                <a:latin typeface="Helvetica" charset="0"/>
                <a:ea typeface="Helvetica" charset="0"/>
                <a:cs typeface="Helvetica" charset="0"/>
              </a:rPr>
              <a:t>Insurance  </a:t>
            </a:r>
            <a:r>
              <a:rPr lang="en-US" sz="2000" b="1" dirty="0" smtClean="0">
                <a:solidFill>
                  <a:srgbClr val="C00000"/>
                </a:solidFill>
                <a:latin typeface="Helvetica" charset="0"/>
                <a:ea typeface="Helvetica" charset="0"/>
                <a:cs typeface="Helvetica" charset="0"/>
              </a:rPr>
              <a:t>0.5% / Yr.</a:t>
            </a:r>
            <a:endParaRPr lang="en-US" sz="2000" b="1" dirty="0">
              <a:solidFill>
                <a:srgbClr val="C00000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3827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9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062741" y="5862060"/>
            <a:ext cx="902398" cy="8816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369278" y="204300"/>
            <a:ext cx="9759462" cy="114300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Affordability Breakdown by Zip Code</a:t>
            </a:r>
            <a:br>
              <a:rPr lang="en-US" sz="3200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</a:br>
            <a:r>
              <a:rPr lang="en-US" sz="3200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2017</a:t>
            </a:r>
            <a:endParaRPr lang="en-US" sz="3200" dirty="0">
              <a:solidFill>
                <a:schemeClr val="bg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4" name="Picture 3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5648" y="720969"/>
            <a:ext cx="8373092" cy="585567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802180" y="977968"/>
            <a:ext cx="434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00B0F0"/>
                </a:solidFill>
                <a:latin typeface="Helvetica" charset="0"/>
                <a:ea typeface="Helvetica" charset="0"/>
                <a:cs typeface="Helvetica" charset="0"/>
              </a:rPr>
              <a:t>Total </a:t>
            </a:r>
            <a:r>
              <a:rPr lang="en-US" b="1" smtClean="0">
                <a:solidFill>
                  <a:srgbClr val="00B0F0"/>
                </a:solidFill>
                <a:latin typeface="Helvetica" charset="0"/>
                <a:ea typeface="Helvetica" charset="0"/>
                <a:cs typeface="Helvetica" charset="0"/>
              </a:rPr>
              <a:t>House Cost / Funds </a:t>
            </a:r>
            <a:r>
              <a:rPr lang="en-US" b="1" dirty="0" smtClean="0">
                <a:solidFill>
                  <a:srgbClr val="00B0F0"/>
                </a:solidFill>
                <a:latin typeface="Helvetica" charset="0"/>
                <a:ea typeface="Helvetica" charset="0"/>
                <a:cs typeface="Helvetica" charset="0"/>
              </a:rPr>
              <a:t>Available</a:t>
            </a:r>
            <a:endParaRPr lang="en-US" b="1" dirty="0">
              <a:solidFill>
                <a:srgbClr val="00B0F0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682259" y="5270404"/>
            <a:ext cx="370321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C00000"/>
                </a:solidFill>
                <a:latin typeface="Helvetica" charset="0"/>
                <a:ea typeface="Helvetica" charset="0"/>
                <a:cs typeface="Helvetica" charset="0"/>
              </a:rPr>
              <a:t>APR 3.87% </a:t>
            </a:r>
            <a:endParaRPr lang="en-US" sz="2000" b="1" dirty="0" smtClean="0">
              <a:solidFill>
                <a:srgbClr val="C00000"/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sz="2000" b="1" dirty="0" smtClean="0">
                <a:solidFill>
                  <a:srgbClr val="C00000"/>
                </a:solidFill>
                <a:latin typeface="Helvetica" charset="0"/>
                <a:ea typeface="Helvetica" charset="0"/>
                <a:cs typeface="Helvetica" charset="0"/>
              </a:rPr>
              <a:t>Annual </a:t>
            </a:r>
            <a:r>
              <a:rPr lang="en-US" sz="2000" b="1" dirty="0" smtClean="0">
                <a:solidFill>
                  <a:srgbClr val="C00000"/>
                </a:solidFill>
                <a:latin typeface="Helvetica" charset="0"/>
                <a:ea typeface="Helvetica" charset="0"/>
                <a:cs typeface="Helvetica" charset="0"/>
              </a:rPr>
              <a:t>Property Tax 2.5%        </a:t>
            </a:r>
            <a:endParaRPr lang="en-US" sz="2000" b="1" dirty="0" smtClean="0">
              <a:solidFill>
                <a:srgbClr val="C00000"/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sz="2000" b="1" dirty="0" smtClean="0">
                <a:solidFill>
                  <a:srgbClr val="C00000"/>
                </a:solidFill>
                <a:latin typeface="Helvetica" charset="0"/>
                <a:ea typeface="Helvetica" charset="0"/>
                <a:cs typeface="Helvetica" charset="0"/>
              </a:rPr>
              <a:t>Insurance  </a:t>
            </a:r>
            <a:r>
              <a:rPr lang="en-US" sz="2000" b="1" dirty="0" smtClean="0">
                <a:solidFill>
                  <a:srgbClr val="C00000"/>
                </a:solidFill>
                <a:latin typeface="Helvetica" charset="0"/>
                <a:ea typeface="Helvetica" charset="0"/>
                <a:cs typeface="Helvetica" charset="0"/>
              </a:rPr>
              <a:t>0.5% / Yr.</a:t>
            </a:r>
            <a:endParaRPr lang="en-US" sz="2000" b="1" dirty="0">
              <a:solidFill>
                <a:srgbClr val="C00000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6693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415921" y="318565"/>
            <a:ext cx="9182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Sales Value Distributions</a:t>
            </a:r>
            <a:r>
              <a:rPr lang="en-US" sz="2400" dirty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sz="2400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Support Median for Population Modelling</a:t>
            </a:r>
            <a:r>
              <a:rPr lang="en-US" sz="2400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endParaRPr lang="en-US" sz="2400" b="1" dirty="0"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15" name="Content Placeholder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313" y="1013035"/>
            <a:ext cx="5565711" cy="5565711"/>
          </a:xfrm>
          <a:prstGeom prst="rect">
            <a:avLst/>
          </a:prstGeom>
        </p:spPr>
      </p:pic>
      <p:pic>
        <p:nvPicPr>
          <p:cNvPr id="17" name="Content Placeholder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7359" y="1013035"/>
            <a:ext cx="5620985" cy="5587026"/>
          </a:xfrm>
          <a:prstGeom prst="rect">
            <a:avLst/>
          </a:prstGeom>
        </p:spPr>
      </p:pic>
      <p:sp>
        <p:nvSpPr>
          <p:cNvPr id="20" name="Text Placeholder 8"/>
          <p:cNvSpPr txBox="1">
            <a:spLocks/>
          </p:cNvSpPr>
          <p:nvPr/>
        </p:nvSpPr>
        <p:spPr>
          <a:xfrm>
            <a:off x="2575078" y="1908337"/>
            <a:ext cx="2487988" cy="680182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b="1" dirty="0" smtClean="0"/>
              <a:t>2013 City Wide Sales</a:t>
            </a:r>
          </a:p>
          <a:p>
            <a:pPr algn="ctr"/>
            <a:r>
              <a:rPr lang="en-US" sz="1800" b="1" dirty="0" smtClean="0"/>
              <a:t>Skew = 4.8 </a:t>
            </a:r>
            <a:endParaRPr lang="en-US" sz="1800" b="1" dirty="0"/>
          </a:p>
        </p:txBody>
      </p:sp>
      <p:sp>
        <p:nvSpPr>
          <p:cNvPr id="21" name="Text Placeholder 10"/>
          <p:cNvSpPr txBox="1">
            <a:spLocks/>
          </p:cNvSpPr>
          <p:nvPr/>
        </p:nvSpPr>
        <p:spPr>
          <a:xfrm>
            <a:off x="7643879" y="1908337"/>
            <a:ext cx="3328922" cy="680182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b="1" dirty="0" smtClean="0"/>
              <a:t>2017 City Wide Sales</a:t>
            </a:r>
          </a:p>
          <a:p>
            <a:pPr algn="ctr"/>
            <a:r>
              <a:rPr lang="en-US" sz="1800" b="1" dirty="0" smtClean="0"/>
              <a:t>Skew = 14.9</a:t>
            </a:r>
            <a:endParaRPr lang="en-US" sz="1800" b="1" dirty="0"/>
          </a:p>
        </p:txBody>
      </p:sp>
      <p:cxnSp>
        <p:nvCxnSpPr>
          <p:cNvPr id="23" name="Straight Arrow Connector 22"/>
          <p:cNvCxnSpPr/>
          <p:nvPr/>
        </p:nvCxnSpPr>
        <p:spPr>
          <a:xfrm flipV="1">
            <a:off x="3393831" y="5673970"/>
            <a:ext cx="0" cy="417771"/>
          </a:xfrm>
          <a:prstGeom prst="straightConnector1">
            <a:avLst/>
          </a:prstGeom>
          <a:ln w="698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9173308" y="5632939"/>
            <a:ext cx="0" cy="417771"/>
          </a:xfrm>
          <a:prstGeom prst="straightConnector1">
            <a:avLst/>
          </a:prstGeom>
          <a:ln w="698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0157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9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062741" y="5862060"/>
            <a:ext cx="902398" cy="8816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29586" y="115543"/>
            <a:ext cx="281102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u="sng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Conclusions</a:t>
            </a:r>
          </a:p>
          <a:p>
            <a:endParaRPr lang="en-US" sz="2800" dirty="0">
              <a:solidFill>
                <a:schemeClr val="bg1"/>
              </a:solidFill>
              <a:latin typeface="Helvetica" charset="0"/>
              <a:ea typeface="Helvetica" charset="0"/>
              <a:cs typeface="Helvetica" charset="0"/>
            </a:endParaRPr>
          </a:p>
          <a:p>
            <a:endParaRPr lang="en-US" sz="2800" dirty="0" smtClean="0">
              <a:solidFill>
                <a:schemeClr val="bg1"/>
              </a:solidFill>
              <a:latin typeface="Helvetica" charset="0"/>
              <a:ea typeface="Helvetica" charset="0"/>
              <a:cs typeface="Helvetica" charset="0"/>
            </a:endParaRPr>
          </a:p>
          <a:p>
            <a:endParaRPr lang="en-US" sz="2800" dirty="0">
              <a:solidFill>
                <a:schemeClr val="bg1"/>
              </a:solidFill>
              <a:latin typeface="Helvetica" charset="0"/>
              <a:ea typeface="Helvetica" charset="0"/>
              <a:cs typeface="Helvetica" charset="0"/>
            </a:endParaRPr>
          </a:p>
          <a:p>
            <a:endParaRPr lang="en-US" sz="2800" dirty="0">
              <a:solidFill>
                <a:schemeClr val="bg1"/>
              </a:solidFill>
              <a:latin typeface="Helvetica" charset="0"/>
              <a:ea typeface="Helvetica" charset="0"/>
              <a:cs typeface="Helvetica" charset="0"/>
            </a:endParaRPr>
          </a:p>
          <a:p>
            <a:endParaRPr lang="en-US" sz="2800" dirty="0" smtClean="0">
              <a:solidFill>
                <a:schemeClr val="bg1"/>
              </a:solidFill>
              <a:latin typeface="Helvetica" charset="0"/>
              <a:ea typeface="Helvetica" charset="0"/>
              <a:cs typeface="Helvetica" charset="0"/>
            </a:endParaRPr>
          </a:p>
          <a:p>
            <a:endParaRPr lang="en-US" sz="2800" dirty="0">
              <a:solidFill>
                <a:schemeClr val="bg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4" name="Content Placeholder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0725" y="2292886"/>
            <a:ext cx="4439632" cy="271382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90177" y="5136186"/>
            <a:ext cx="94865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Likely many households exceed the </a:t>
            </a:r>
            <a:r>
              <a:rPr lang="en-US" sz="2400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30% </a:t>
            </a:r>
            <a:r>
              <a:rPr lang="en-US" sz="2400" dirty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spend criterion in Austin</a:t>
            </a:r>
            <a:endParaRPr lang="en-US" sz="2400" dirty="0">
              <a:solidFill>
                <a:schemeClr val="bg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29585" y="788716"/>
            <a:ext cx="68355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City-wide median shows no general </a:t>
            </a:r>
            <a:r>
              <a:rPr lang="en-US" sz="2400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affordability</a:t>
            </a:r>
          </a:p>
          <a:p>
            <a:r>
              <a:rPr lang="en-US" sz="2400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However</a:t>
            </a:r>
            <a:r>
              <a:rPr lang="en-US" sz="2400" dirty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, some locations were still affordable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23316" y="2184892"/>
            <a:ext cx="230848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Trends show accelerating budget gap at median income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630" y="5862060"/>
            <a:ext cx="7734300" cy="685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78201" y="115543"/>
            <a:ext cx="3781010" cy="2491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669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9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062741" y="5862060"/>
            <a:ext cx="902398" cy="8816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172967" y="224852"/>
            <a:ext cx="85962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Data and Analysis </a:t>
            </a:r>
            <a:r>
              <a:rPr lang="en-US" sz="3600" b="1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Limitations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872773" y="1040498"/>
            <a:ext cx="71966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Only considered single family homes</a:t>
            </a:r>
            <a:endParaRPr lang="en-US" sz="2400" dirty="0">
              <a:solidFill>
                <a:schemeClr val="bg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39929" y="3481930"/>
            <a:ext cx="71966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Dual-income buyers excluded</a:t>
            </a:r>
            <a:endParaRPr lang="en-US" sz="2400" dirty="0">
              <a:solidFill>
                <a:schemeClr val="bg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39929" y="4453314"/>
            <a:ext cx="71966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No clarity on down payment availability</a:t>
            </a:r>
            <a:endParaRPr lang="en-US" sz="2400" dirty="0">
              <a:solidFill>
                <a:schemeClr val="bg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39929" y="5424698"/>
            <a:ext cx="71966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Static interest rate and tax rate applied</a:t>
            </a:r>
            <a:endParaRPr lang="en-US" sz="2400" dirty="0">
              <a:solidFill>
                <a:schemeClr val="bg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760" y="1663997"/>
            <a:ext cx="2821392" cy="1667756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4328602" y="1663105"/>
            <a:ext cx="2851727" cy="1657883"/>
            <a:chOff x="4455206" y="1679966"/>
            <a:chExt cx="2851727" cy="1657883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55206" y="1679966"/>
              <a:ext cx="2851727" cy="1657883"/>
            </a:xfrm>
            <a:prstGeom prst="rect">
              <a:avLst/>
            </a:prstGeom>
          </p:spPr>
        </p:pic>
        <p:sp>
          <p:nvSpPr>
            <p:cNvPr id="11" name="Multiply 10"/>
            <p:cNvSpPr/>
            <p:nvPr/>
          </p:nvSpPr>
          <p:spPr>
            <a:xfrm>
              <a:off x="5394180" y="2054167"/>
              <a:ext cx="973777" cy="902525"/>
            </a:xfrm>
            <a:prstGeom prst="mathMultiply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7799733" y="1663105"/>
            <a:ext cx="2472423" cy="1657883"/>
            <a:chOff x="7965987" y="1714904"/>
            <a:chExt cx="2291883" cy="1616849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965987" y="1714904"/>
              <a:ext cx="2291883" cy="1616849"/>
            </a:xfrm>
            <a:prstGeom prst="rect">
              <a:avLst/>
            </a:prstGeom>
          </p:spPr>
        </p:pic>
        <p:sp>
          <p:nvSpPr>
            <p:cNvPr id="13" name="Multiply 12"/>
            <p:cNvSpPr/>
            <p:nvPr/>
          </p:nvSpPr>
          <p:spPr>
            <a:xfrm>
              <a:off x="8625039" y="2058224"/>
              <a:ext cx="973777" cy="902525"/>
            </a:xfrm>
            <a:prstGeom prst="mathMultiply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93107" y="3691364"/>
            <a:ext cx="4152278" cy="2419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373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7" grpId="0"/>
      <p:bldP spid="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9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062741" y="5862060"/>
            <a:ext cx="902398" cy="8816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87867" y="221339"/>
            <a:ext cx="1090506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Take away</a:t>
            </a:r>
            <a:r>
              <a:rPr lang="mr-IN" sz="2800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…</a:t>
            </a:r>
            <a:endParaRPr lang="en-US" sz="2800" dirty="0" smtClean="0">
              <a:solidFill>
                <a:schemeClr val="bg1"/>
              </a:solidFill>
              <a:latin typeface="Helvetica" charset="0"/>
              <a:ea typeface="Helvetica" charset="0"/>
              <a:cs typeface="Helvetica" charset="0"/>
            </a:endParaRPr>
          </a:p>
          <a:p>
            <a:endParaRPr lang="en-US" sz="2800" dirty="0">
              <a:solidFill>
                <a:schemeClr val="bg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7867" y="864549"/>
            <a:ext cx="109050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Austin is no longer affordable to first time </a:t>
            </a:r>
            <a:r>
              <a:rPr lang="en-US" sz="2800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buyers</a:t>
            </a:r>
            <a:endParaRPr lang="en-US" sz="2800" dirty="0">
              <a:solidFill>
                <a:schemeClr val="bg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3545" y="1533076"/>
            <a:ext cx="5073709" cy="316434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87867" y="4935227"/>
            <a:ext cx="1090506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Multi-family and rental options likely to rise if current trends continue</a:t>
            </a:r>
          </a:p>
          <a:p>
            <a:endParaRPr lang="en-US" sz="2800" dirty="0">
              <a:solidFill>
                <a:schemeClr val="bg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7763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9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1062741" y="5862060"/>
            <a:ext cx="902398" cy="8816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687581" y="2466798"/>
            <a:ext cx="53964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 smtClean="0">
                <a:latin typeface="Helvetica" charset="0"/>
                <a:ea typeface="Helvetica" charset="0"/>
                <a:cs typeface="Helvetica" charset="0"/>
              </a:rPr>
              <a:t>Questions?</a:t>
            </a:r>
            <a:endParaRPr lang="en-US" sz="7200" b="1" dirty="0"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3820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9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062741" y="5862060"/>
            <a:ext cx="902398" cy="8816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374754" y="284813"/>
            <a:ext cx="57412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Is House Still Affordable?</a:t>
            </a:r>
            <a:endParaRPr lang="en-US" sz="3200" b="1" dirty="0">
              <a:solidFill>
                <a:schemeClr val="bg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3791" y="1041324"/>
            <a:ext cx="7824865" cy="5434425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374754" y="1907498"/>
            <a:ext cx="1310552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Peak</a:t>
            </a:r>
          </a:p>
          <a:p>
            <a:r>
              <a:rPr lang="en-US" sz="2800" dirty="0" smtClean="0">
                <a:solidFill>
                  <a:schemeClr val="bg1"/>
                </a:solidFill>
              </a:rPr>
              <a:t>Interest</a:t>
            </a:r>
          </a:p>
          <a:p>
            <a:r>
              <a:rPr lang="en-US" sz="2800" dirty="0" smtClean="0">
                <a:solidFill>
                  <a:schemeClr val="bg1"/>
                </a:solidFill>
              </a:rPr>
              <a:t>Rates </a:t>
            </a:r>
          </a:p>
          <a:p>
            <a:r>
              <a:rPr lang="en-US" sz="2800" dirty="0" smtClean="0">
                <a:solidFill>
                  <a:schemeClr val="bg1"/>
                </a:solidFill>
              </a:rPr>
              <a:t>in </a:t>
            </a:r>
          </a:p>
          <a:p>
            <a:r>
              <a:rPr lang="en-US" sz="2800" dirty="0" smtClean="0">
                <a:solidFill>
                  <a:schemeClr val="bg1"/>
                </a:solidFill>
              </a:rPr>
              <a:t>1980s</a:t>
            </a:r>
            <a:endParaRPr lang="en-US" sz="2800" dirty="0">
              <a:solidFill>
                <a:schemeClr val="bg1"/>
              </a:solidFill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 flipV="1">
            <a:off x="1426564" y="2158584"/>
            <a:ext cx="2156085" cy="8743"/>
          </a:xfrm>
          <a:prstGeom prst="straightConnector1">
            <a:avLst/>
          </a:prstGeom>
          <a:ln w="73025">
            <a:solidFill>
              <a:srgbClr val="00B0F0"/>
            </a:solidFill>
            <a:tailEnd type="arrow"/>
          </a:ln>
          <a:effectLst>
            <a:reflection stA="47000" endPos="0" dist="50800" dir="5400000" sy="-100000" algn="bl" rotWithShape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9668656" y="4881451"/>
            <a:ext cx="25190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Great Recession</a:t>
            </a:r>
            <a:endParaRPr lang="en-US" sz="2800" dirty="0">
              <a:solidFill>
                <a:schemeClr val="bg1"/>
              </a:solidFill>
            </a:endParaRPr>
          </a:p>
        </p:txBody>
      </p:sp>
      <p:cxnSp>
        <p:nvCxnSpPr>
          <p:cNvPr id="23" name="Straight Arrow Connector 22"/>
          <p:cNvCxnSpPr/>
          <p:nvPr/>
        </p:nvCxnSpPr>
        <p:spPr>
          <a:xfrm flipH="1" flipV="1">
            <a:off x="8289562" y="3758537"/>
            <a:ext cx="1776703" cy="1098276"/>
          </a:xfrm>
          <a:prstGeom prst="straightConnector1">
            <a:avLst/>
          </a:prstGeom>
          <a:ln w="6350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0357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94282" y="5606321"/>
            <a:ext cx="945879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 smtClean="0">
                <a:latin typeface="Helvetica" charset="0"/>
                <a:ea typeface="Helvetica" charset="0"/>
                <a:cs typeface="Helvetica" charset="0"/>
              </a:rPr>
              <a:t>            Thank You!</a:t>
            </a:r>
            <a:endParaRPr lang="en-US" sz="6600" b="1" dirty="0"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3" name="Picture 9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1062741" y="5862060"/>
            <a:ext cx="902398" cy="8816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41680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9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062741" y="5862060"/>
            <a:ext cx="902398" cy="8816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543546" y="145738"/>
            <a:ext cx="31748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Break Down </a:t>
            </a:r>
            <a:endParaRPr lang="en-US" sz="3200" b="1" dirty="0">
              <a:solidFill>
                <a:schemeClr val="bg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080" y="3444808"/>
            <a:ext cx="5314985" cy="341319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TextBox 2"/>
          <p:cNvSpPr txBox="1"/>
          <p:nvPr/>
        </p:nvSpPr>
        <p:spPr>
          <a:xfrm>
            <a:off x="697875" y="730513"/>
            <a:ext cx="4646951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Ideal Dataset</a:t>
            </a:r>
          </a:p>
          <a:p>
            <a:endParaRPr lang="en-US" sz="2800" dirty="0">
              <a:solidFill>
                <a:schemeClr val="bg1"/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sz="2400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2,000,000 surveys</a:t>
            </a:r>
          </a:p>
          <a:p>
            <a:endParaRPr lang="en-US" sz="2400" dirty="0" smtClean="0">
              <a:solidFill>
                <a:schemeClr val="bg1"/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100% completion </a:t>
            </a:r>
            <a:r>
              <a:rPr lang="en-US" sz="2400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rates</a:t>
            </a:r>
          </a:p>
          <a:p>
            <a:endParaRPr lang="en-US" sz="2400" dirty="0" smtClean="0">
              <a:solidFill>
                <a:schemeClr val="bg1"/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sz="2400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Very personal Questions</a:t>
            </a:r>
            <a:endParaRPr lang="en-US" sz="2400" dirty="0">
              <a:solidFill>
                <a:schemeClr val="bg1"/>
              </a:solidFill>
              <a:latin typeface="Helvetica" charset="0"/>
              <a:ea typeface="Helvetica" charset="0"/>
              <a:cs typeface="Helvetica" charset="0"/>
            </a:endParaRPr>
          </a:p>
          <a:p>
            <a:endParaRPr lang="en-US" sz="2800" dirty="0">
              <a:solidFill>
                <a:schemeClr val="bg1"/>
              </a:solidFill>
              <a:latin typeface="Helvetica" charset="0"/>
              <a:ea typeface="Helvetica" charset="0"/>
              <a:cs typeface="Helvetica" charset="0"/>
            </a:endParaRPr>
          </a:p>
          <a:p>
            <a:endParaRPr lang="en-US" sz="2800" dirty="0">
              <a:solidFill>
                <a:schemeClr val="bg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553755" y="730513"/>
            <a:ext cx="4646951" cy="587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Narrowed Dataset</a:t>
            </a:r>
          </a:p>
          <a:p>
            <a:endParaRPr lang="en-US" sz="2800" dirty="0">
              <a:solidFill>
                <a:schemeClr val="bg1"/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sz="2400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Austin City Limits</a:t>
            </a:r>
          </a:p>
          <a:p>
            <a:endParaRPr lang="en-US" sz="2400" dirty="0" smtClean="0">
              <a:solidFill>
                <a:schemeClr val="bg1"/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sz="2400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Exclude </a:t>
            </a:r>
            <a:r>
              <a:rPr lang="en-US" sz="2400" dirty="0" err="1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Rentors</a:t>
            </a:r>
            <a:endParaRPr lang="en-US" sz="2400" dirty="0" smtClean="0">
              <a:solidFill>
                <a:schemeClr val="bg1"/>
              </a:solidFill>
              <a:latin typeface="Helvetica" charset="0"/>
              <a:ea typeface="Helvetica" charset="0"/>
              <a:cs typeface="Helvetica" charset="0"/>
            </a:endParaRPr>
          </a:p>
          <a:p>
            <a:endParaRPr lang="en-US" sz="2400" dirty="0" smtClean="0">
              <a:solidFill>
                <a:schemeClr val="bg1"/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sz="2400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Single Family Houses</a:t>
            </a:r>
          </a:p>
          <a:p>
            <a:endParaRPr lang="en-US" sz="2400" dirty="0" smtClean="0">
              <a:solidFill>
                <a:schemeClr val="bg1"/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sz="2400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MLS Listed</a:t>
            </a:r>
          </a:p>
          <a:p>
            <a:endParaRPr lang="en-US" sz="2400" dirty="0" smtClean="0">
              <a:solidFill>
                <a:schemeClr val="bg1"/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sz="2400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“Responsible” </a:t>
            </a:r>
            <a:r>
              <a:rPr lang="en-US" sz="2400" dirty="0" err="1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Budgt</a:t>
            </a:r>
            <a:endParaRPr lang="en-US" sz="2400" dirty="0" smtClean="0">
              <a:solidFill>
                <a:schemeClr val="bg1"/>
              </a:solidFill>
              <a:latin typeface="Helvetica" charset="0"/>
              <a:ea typeface="Helvetica" charset="0"/>
              <a:cs typeface="Helvetica" charset="0"/>
            </a:endParaRPr>
          </a:p>
          <a:p>
            <a:endParaRPr lang="en-US" sz="2400" dirty="0" smtClean="0">
              <a:solidFill>
                <a:schemeClr val="bg1"/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sz="2400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Recent Data</a:t>
            </a:r>
            <a:endParaRPr lang="en-US" sz="2400" dirty="0">
              <a:solidFill>
                <a:schemeClr val="bg1"/>
              </a:solidFill>
              <a:latin typeface="Helvetica" charset="0"/>
              <a:ea typeface="Helvetica" charset="0"/>
              <a:cs typeface="Helvetica" charset="0"/>
            </a:endParaRPr>
          </a:p>
          <a:p>
            <a:endParaRPr lang="en-US" sz="2800" dirty="0">
              <a:solidFill>
                <a:schemeClr val="bg1"/>
              </a:solidFill>
              <a:latin typeface="Helvetica" charset="0"/>
              <a:ea typeface="Helvetica" charset="0"/>
              <a:cs typeface="Helvetica" charset="0"/>
            </a:endParaRPr>
          </a:p>
          <a:p>
            <a:endParaRPr lang="en-US" sz="2800" dirty="0">
              <a:solidFill>
                <a:schemeClr val="bg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46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 flipV="1">
            <a:off x="1633928" y="462627"/>
            <a:ext cx="8401948" cy="6041037"/>
            <a:chOff x="3619503" y="589548"/>
            <a:chExt cx="8027063" cy="5053264"/>
          </a:xfrm>
          <a:blipFill dpi="0" rotWithShape="0">
            <a:blip r:embed="rId2"/>
            <a:srcRect/>
            <a:stretch>
              <a:fillRect t="-13000" b="-15000"/>
            </a:stretch>
          </a:blipFill>
        </p:grpSpPr>
        <p:grpSp>
          <p:nvGrpSpPr>
            <p:cNvPr id="7" name="Group 6"/>
            <p:cNvGrpSpPr/>
            <p:nvPr/>
          </p:nvGrpSpPr>
          <p:grpSpPr>
            <a:xfrm>
              <a:off x="4989095" y="589548"/>
              <a:ext cx="6657471" cy="5053264"/>
              <a:chOff x="3160295" y="1311442"/>
              <a:chExt cx="6657471" cy="4567990"/>
            </a:xfrm>
            <a:grpFill/>
          </p:grpSpPr>
          <p:sp>
            <p:nvSpPr>
              <p:cNvPr id="2" name="Triangle 1"/>
              <p:cNvSpPr/>
              <p:nvPr/>
            </p:nvSpPr>
            <p:spPr>
              <a:xfrm>
                <a:off x="4535905" y="1311442"/>
                <a:ext cx="2538663" cy="2237874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" name="Triangle 2"/>
              <p:cNvSpPr/>
              <p:nvPr/>
            </p:nvSpPr>
            <p:spPr>
              <a:xfrm flipV="1">
                <a:off x="5907504" y="1311442"/>
                <a:ext cx="2538663" cy="2237874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" name="Triangle 3"/>
              <p:cNvSpPr/>
              <p:nvPr/>
            </p:nvSpPr>
            <p:spPr>
              <a:xfrm>
                <a:off x="7279103" y="1311442"/>
                <a:ext cx="2538663" cy="2237874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Triangle 4"/>
              <p:cNvSpPr/>
              <p:nvPr/>
            </p:nvSpPr>
            <p:spPr>
              <a:xfrm flipV="1">
                <a:off x="4529887" y="3641558"/>
                <a:ext cx="2538663" cy="2237874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Triangle 5"/>
              <p:cNvSpPr/>
              <p:nvPr/>
            </p:nvSpPr>
            <p:spPr>
              <a:xfrm>
                <a:off x="3160295" y="3641558"/>
                <a:ext cx="2538663" cy="2237874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" name="Triangle 7"/>
            <p:cNvSpPr/>
            <p:nvPr/>
          </p:nvSpPr>
          <p:spPr>
            <a:xfrm flipV="1">
              <a:off x="3619503" y="3167200"/>
              <a:ext cx="2538663" cy="247561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9" name="Picture 9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1062741" y="5862060"/>
            <a:ext cx="902398" cy="8816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-804367" y="3764453"/>
            <a:ext cx="5720497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28700" lvl="1">
              <a:spcBef>
                <a:spcPts val="0"/>
              </a:spcBef>
            </a:pPr>
            <a:r>
              <a:rPr lang="en-US" sz="3200" b="1" dirty="0" smtClean="0">
                <a:solidFill>
                  <a:srgbClr val="00B0F0"/>
                </a:solidFill>
                <a:latin typeface="Helvetica" charset="0"/>
                <a:ea typeface="Helvetica" charset="0"/>
                <a:cs typeface="Helvetica" charset="0"/>
              </a:rPr>
              <a:t>Home Sales in Austin</a:t>
            </a:r>
          </a:p>
          <a:p>
            <a:pPr marL="1028700" lvl="1">
              <a:spcBef>
                <a:spcPts val="0"/>
              </a:spcBef>
            </a:pPr>
            <a:r>
              <a:rPr lang="en-US" sz="2800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2013        11,583 Sales</a:t>
            </a:r>
          </a:p>
          <a:p>
            <a:pPr marL="1028700" lvl="1">
              <a:spcBef>
                <a:spcPts val="0"/>
              </a:spcBef>
            </a:pPr>
            <a:r>
              <a:rPr lang="en-US" sz="2800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2014        11,092 Sales</a:t>
            </a:r>
          </a:p>
          <a:p>
            <a:pPr marL="1028700" lvl="1">
              <a:spcBef>
                <a:spcPts val="0"/>
              </a:spcBef>
            </a:pPr>
            <a:r>
              <a:rPr lang="en-US" sz="2800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2015        11,394 Sales</a:t>
            </a:r>
          </a:p>
          <a:p>
            <a:pPr marL="1028700" lvl="1">
              <a:spcBef>
                <a:spcPts val="0"/>
              </a:spcBef>
            </a:pPr>
            <a:r>
              <a:rPr lang="en-US" sz="2800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2016        11,554 Sales</a:t>
            </a:r>
          </a:p>
          <a:p>
            <a:pPr marL="1028700" lvl="1">
              <a:spcBef>
                <a:spcPts val="0"/>
              </a:spcBef>
            </a:pPr>
            <a:r>
              <a:rPr lang="en-US" sz="2800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2017        10,488 Sales</a:t>
            </a:r>
            <a:endParaRPr lang="en-US" sz="2800" dirty="0">
              <a:solidFill>
                <a:schemeClr val="bg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933364" y="306526"/>
            <a:ext cx="5031775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00B0F0"/>
                </a:solidFill>
                <a:latin typeface="Helvetica" charset="0"/>
                <a:ea typeface="Helvetica" charset="0"/>
                <a:cs typeface="Helvetica" charset="0"/>
              </a:rPr>
              <a:t>Median Income in Austin</a:t>
            </a:r>
          </a:p>
          <a:p>
            <a:pPr marL="514350" indent="-514350">
              <a:buAutoNum type="arabicPlain" startAt="2013"/>
            </a:pPr>
            <a:r>
              <a:rPr lang="en-US" sz="2800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        $58,281</a:t>
            </a:r>
          </a:p>
          <a:p>
            <a:pPr marL="514350" indent="-514350">
              <a:buAutoNum type="arabicPlain" startAt="2013"/>
            </a:pPr>
            <a:r>
              <a:rPr lang="en-US" sz="2800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        $60,070</a:t>
            </a:r>
          </a:p>
          <a:p>
            <a:pPr marL="514350" indent="-514350">
              <a:buAutoNum type="arabicPlain" startAt="2013"/>
            </a:pPr>
            <a:r>
              <a:rPr lang="en-US" sz="2800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        $64,201</a:t>
            </a:r>
          </a:p>
          <a:p>
            <a:pPr marL="514350" indent="-514350">
              <a:buAutoNum type="arabicPlain" startAt="2013"/>
            </a:pPr>
            <a:r>
              <a:rPr lang="en-US" sz="2800" dirty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sz="2800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       $67,104</a:t>
            </a:r>
          </a:p>
          <a:p>
            <a:pPr marL="514350" indent="-514350">
              <a:buAutoNum type="arabicPlain" startAt="2013"/>
            </a:pPr>
            <a:r>
              <a:rPr lang="en-US" sz="2800" dirty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sz="2800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       $69,950</a:t>
            </a:r>
          </a:p>
        </p:txBody>
      </p:sp>
    </p:spTree>
    <p:extLst>
      <p:ext uri="{BB962C8B-B14F-4D97-AF65-F5344CB8AC3E}">
        <p14:creationId xmlns:p14="http://schemas.microsoft.com/office/powerpoint/2010/main" val="750891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4000"/>
          </a:blip>
          <a:srcRect/>
          <a:stretch>
            <a:fillRect l="1000" t="-21000" r="-3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156753" y="3484441"/>
            <a:ext cx="704836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>
                <a:latin typeface="Helvetica" charset="0"/>
                <a:ea typeface="Helvetica" charset="0"/>
                <a:cs typeface="Helvetica" charset="0"/>
              </a:rPr>
              <a:t>Can</a:t>
            </a:r>
          </a:p>
          <a:p>
            <a:pPr algn="ctr"/>
            <a:r>
              <a:rPr lang="en-US" sz="4800" dirty="0" smtClean="0">
                <a:latin typeface="Helvetica" charset="0"/>
                <a:ea typeface="Helvetica" charset="0"/>
                <a:cs typeface="Helvetica" charset="0"/>
              </a:rPr>
              <a:t> a first time buyer </a:t>
            </a:r>
          </a:p>
          <a:p>
            <a:pPr algn="ctr"/>
            <a:r>
              <a:rPr lang="en-US" sz="4800" b="1" dirty="0" smtClean="0">
                <a:latin typeface="Helvetica" charset="0"/>
                <a:ea typeface="Helvetica" charset="0"/>
                <a:cs typeface="Helvetica" charset="0"/>
              </a:rPr>
              <a:t>afford</a:t>
            </a:r>
            <a:r>
              <a:rPr lang="en-US" sz="4800" dirty="0" smtClean="0">
                <a:latin typeface="Helvetica" charset="0"/>
                <a:ea typeface="Helvetica" charset="0"/>
                <a:cs typeface="Helvetica" charset="0"/>
              </a:rPr>
              <a:t> to buy a home in Austin?</a:t>
            </a:r>
            <a:endParaRPr lang="en-US" sz="4800" dirty="0"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19" name="Picture 9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1062741" y="5862060"/>
            <a:ext cx="902398" cy="8816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02077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9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062741" y="5862060"/>
            <a:ext cx="902398" cy="8816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74754" y="380504"/>
            <a:ext cx="59211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What does “affordable” mean?</a:t>
            </a:r>
            <a:endParaRPr lang="en-US" sz="2800" dirty="0">
              <a:solidFill>
                <a:schemeClr val="bg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74753" y="819289"/>
            <a:ext cx="112126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B0F0"/>
                </a:solidFill>
                <a:latin typeface="Helvetica" charset="0"/>
                <a:ea typeface="Helvetica" charset="0"/>
                <a:cs typeface="Helvetica" charset="0"/>
              </a:rPr>
              <a:t>Housing expense  &lt;  30% of median income by year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74753" y="1671031"/>
            <a:ext cx="59211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Who is the first </a:t>
            </a:r>
            <a:r>
              <a:rPr lang="en-US" sz="2800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time home </a:t>
            </a:r>
            <a:r>
              <a:rPr lang="en-US" sz="2800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buyer?</a:t>
            </a:r>
            <a:endParaRPr lang="en-US" sz="2800" dirty="0">
              <a:solidFill>
                <a:schemeClr val="bg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74753" y="2109816"/>
            <a:ext cx="818462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00B0F0"/>
                </a:solidFill>
                <a:latin typeface="Helvetica" charset="0"/>
                <a:ea typeface="Helvetica" charset="0"/>
                <a:cs typeface="Helvetica" charset="0"/>
              </a:rPr>
              <a:t>Median Income</a:t>
            </a:r>
          </a:p>
          <a:p>
            <a:r>
              <a:rPr lang="en-US" sz="2800" dirty="0" smtClean="0">
                <a:solidFill>
                  <a:srgbClr val="00B0F0"/>
                </a:solidFill>
                <a:latin typeface="Helvetica" charset="0"/>
                <a:ea typeface="Helvetica" charset="0"/>
                <a:cs typeface="Helvetica" charset="0"/>
              </a:rPr>
              <a:t>25</a:t>
            </a:r>
            <a:r>
              <a:rPr lang="en-US" sz="2800" dirty="0">
                <a:solidFill>
                  <a:srgbClr val="00B0F0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mr-IN" sz="2800" dirty="0" smtClean="0">
                <a:solidFill>
                  <a:srgbClr val="00B0F0"/>
                </a:solidFill>
                <a:latin typeface="Helvetica" charset="0"/>
                <a:ea typeface="Helvetica" charset="0"/>
                <a:cs typeface="Helvetica" charset="0"/>
              </a:rPr>
              <a:t>–</a:t>
            </a:r>
            <a:r>
              <a:rPr lang="en-US" sz="2800" dirty="0" smtClean="0">
                <a:solidFill>
                  <a:srgbClr val="00B0F0"/>
                </a:solidFill>
                <a:latin typeface="Helvetica" charset="0"/>
                <a:ea typeface="Helvetica" charset="0"/>
                <a:cs typeface="Helvetica" charset="0"/>
              </a:rPr>
              <a:t> 44 years old</a:t>
            </a:r>
            <a:endParaRPr lang="en-US" sz="2800" dirty="0">
              <a:solidFill>
                <a:srgbClr val="00B0F0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74753" y="3258103"/>
            <a:ext cx="965366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Is the answer the same for the entire city or what portion?</a:t>
            </a:r>
          </a:p>
          <a:p>
            <a:endParaRPr lang="en-US" sz="2800" dirty="0">
              <a:solidFill>
                <a:schemeClr val="bg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74753" y="3801267"/>
            <a:ext cx="88958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00B0F0"/>
                </a:solidFill>
                <a:latin typeface="Helvetica" charset="0"/>
                <a:ea typeface="Helvetica" charset="0"/>
                <a:cs typeface="Helvetica" charset="0"/>
              </a:rPr>
              <a:t>Single Family Sales Aggregates by Zip Code</a:t>
            </a:r>
            <a:endParaRPr lang="en-US" sz="2800" dirty="0">
              <a:solidFill>
                <a:srgbClr val="00B0F0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74753" y="4609972"/>
            <a:ext cx="9039069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What timeframe is considered?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74753" y="5010081"/>
            <a:ext cx="801074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00B0F0"/>
                </a:solidFill>
                <a:latin typeface="Helvetica" charset="0"/>
                <a:ea typeface="Helvetica" charset="0"/>
                <a:cs typeface="Helvetica" charset="0"/>
              </a:rPr>
              <a:t>01/01/2013 </a:t>
            </a:r>
            <a:r>
              <a:rPr lang="mr-IN" sz="2800" dirty="0" smtClean="0">
                <a:solidFill>
                  <a:srgbClr val="00B0F0"/>
                </a:solidFill>
                <a:latin typeface="Helvetica" charset="0"/>
                <a:ea typeface="Helvetica" charset="0"/>
                <a:cs typeface="Helvetica" charset="0"/>
              </a:rPr>
              <a:t>–</a:t>
            </a:r>
            <a:r>
              <a:rPr lang="en-US" sz="2800" dirty="0" smtClean="0">
                <a:solidFill>
                  <a:srgbClr val="00B0F0"/>
                </a:solidFill>
                <a:latin typeface="Helvetica" charset="0"/>
                <a:ea typeface="Helvetica" charset="0"/>
                <a:cs typeface="Helvetica" charset="0"/>
              </a:rPr>
              <a:t> 10/31/2017</a:t>
            </a:r>
          </a:p>
          <a:p>
            <a:r>
              <a:rPr lang="en-US" sz="2800" dirty="0" smtClean="0">
                <a:solidFill>
                  <a:srgbClr val="00B0F0"/>
                </a:solidFill>
                <a:latin typeface="Helvetica" charset="0"/>
                <a:ea typeface="Helvetica" charset="0"/>
                <a:cs typeface="Helvetica" charset="0"/>
              </a:rPr>
              <a:t>Examined Monthly</a:t>
            </a:r>
            <a:endParaRPr lang="en-US" sz="2800" dirty="0">
              <a:solidFill>
                <a:srgbClr val="00B0F0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74754" y="6210118"/>
            <a:ext cx="108984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C00000"/>
                </a:solidFill>
                <a:latin typeface="Helvetica" charset="0"/>
                <a:ea typeface="Helvetica" charset="0"/>
                <a:cs typeface="Helvetica" charset="0"/>
              </a:rPr>
              <a:t>APR 3.87%      Annual Property Tax 2.5%        Insurance  0.5% / Yr.</a:t>
            </a:r>
            <a:endParaRPr lang="en-US" sz="2400" b="1" dirty="0">
              <a:solidFill>
                <a:srgbClr val="C00000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8820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5000"/>
            <a:lum/>
          </a:blip>
          <a:srcRect/>
          <a:stretch>
            <a:fillRect l="-3000" t="-5000" r="-4000" b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9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1062741" y="5862060"/>
            <a:ext cx="902398" cy="8816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370471" y="700640"/>
            <a:ext cx="7966415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latin typeface="Helvetica" charset="0"/>
                <a:ea typeface="Helvetica" charset="0"/>
                <a:cs typeface="Helvetica" charset="0"/>
              </a:rPr>
              <a:t>What </a:t>
            </a:r>
            <a:r>
              <a:rPr lang="en-US" sz="4400" b="1" dirty="0" smtClean="0">
                <a:latin typeface="Helvetica" charset="0"/>
                <a:ea typeface="Helvetica" charset="0"/>
                <a:cs typeface="Helvetica" charset="0"/>
              </a:rPr>
              <a:t>zip codes</a:t>
            </a:r>
            <a:r>
              <a:rPr lang="en-US" sz="4400" dirty="0" smtClean="0">
                <a:latin typeface="Helvetica" charset="0"/>
                <a:ea typeface="Helvetica" charset="0"/>
                <a:cs typeface="Helvetica" charset="0"/>
              </a:rPr>
              <a:t> in Austin would our first-time homebuyer</a:t>
            </a:r>
          </a:p>
          <a:p>
            <a:r>
              <a:rPr lang="en-US" sz="4400" dirty="0" smtClean="0">
                <a:latin typeface="Helvetica" charset="0"/>
                <a:ea typeface="Helvetica" charset="0"/>
                <a:cs typeface="Helvetica" charset="0"/>
              </a:rPr>
              <a:t>be able to afford?</a:t>
            </a:r>
          </a:p>
          <a:p>
            <a:endParaRPr lang="en-US" sz="4000" b="1" dirty="0"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9673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9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062741" y="5862060"/>
            <a:ext cx="902398" cy="8816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61702" y="248986"/>
            <a:ext cx="36837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u="sng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Data Source</a:t>
            </a:r>
            <a:endParaRPr lang="en-US" sz="3200" b="1" u="sng" dirty="0">
              <a:solidFill>
                <a:schemeClr val="bg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61702" y="1308546"/>
            <a:ext cx="225987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00B0F0"/>
                </a:solidFill>
                <a:latin typeface="Helvetica" charset="0"/>
                <a:ea typeface="Helvetica" charset="0"/>
                <a:cs typeface="Helvetica" charset="0"/>
              </a:rPr>
              <a:t>MLS</a:t>
            </a:r>
          </a:p>
          <a:p>
            <a:endParaRPr lang="en-US" sz="2800" dirty="0" smtClean="0">
              <a:solidFill>
                <a:srgbClr val="00B0F0"/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sz="2800" dirty="0" smtClean="0">
                <a:solidFill>
                  <a:srgbClr val="00B0F0"/>
                </a:solidFill>
                <a:latin typeface="Helvetica" charset="0"/>
                <a:ea typeface="Helvetica" charset="0"/>
                <a:cs typeface="Helvetica" charset="0"/>
              </a:rPr>
              <a:t>Data </a:t>
            </a:r>
            <a:r>
              <a:rPr lang="en-US" sz="2800" dirty="0" smtClean="0">
                <a:solidFill>
                  <a:srgbClr val="00B0F0"/>
                </a:solidFill>
                <a:latin typeface="Helvetica" charset="0"/>
                <a:ea typeface="Helvetica" charset="0"/>
                <a:cs typeface="Helvetica" charset="0"/>
              </a:rPr>
              <a:t>USA</a:t>
            </a:r>
          </a:p>
          <a:p>
            <a:endParaRPr lang="en-US" sz="2800" dirty="0" smtClean="0">
              <a:solidFill>
                <a:srgbClr val="00B0F0"/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sz="2800" dirty="0" smtClean="0">
                <a:solidFill>
                  <a:srgbClr val="00B0F0"/>
                </a:solidFill>
                <a:latin typeface="Helvetica" charset="0"/>
                <a:ea typeface="Helvetica" charset="0"/>
                <a:cs typeface="Helvetica" charset="0"/>
              </a:rPr>
              <a:t>Census data</a:t>
            </a:r>
            <a:r>
              <a:rPr lang="en-US" sz="2400" dirty="0" smtClean="0">
                <a:solidFill>
                  <a:srgbClr val="00B0F0"/>
                </a:solidFill>
                <a:latin typeface="Helvetica" charset="0"/>
                <a:ea typeface="Helvetica" charset="0"/>
                <a:cs typeface="Helvetica" charset="0"/>
              </a:rPr>
              <a:t>  </a:t>
            </a:r>
            <a:endParaRPr lang="en-US" sz="2400" dirty="0">
              <a:solidFill>
                <a:srgbClr val="00B0F0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9579" y="803975"/>
            <a:ext cx="2872154" cy="231970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5212" y="148694"/>
            <a:ext cx="2655837" cy="231970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3944" y="3838261"/>
            <a:ext cx="4412400" cy="231116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0955" y="3123677"/>
            <a:ext cx="4054184" cy="219169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78850" y="3838261"/>
            <a:ext cx="197048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00B0F0"/>
                </a:solidFill>
                <a:latin typeface="Helvetica" charset="0"/>
                <a:ea typeface="Helvetica" charset="0"/>
                <a:cs typeface="Helvetica" charset="0"/>
              </a:rPr>
              <a:t>Pandas</a:t>
            </a:r>
          </a:p>
          <a:p>
            <a:endParaRPr lang="en-US" sz="2800" dirty="0" smtClean="0">
              <a:solidFill>
                <a:srgbClr val="00B0F0"/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sz="2800" dirty="0" smtClean="0">
                <a:solidFill>
                  <a:srgbClr val="00B0F0"/>
                </a:solidFill>
                <a:latin typeface="Helvetica" charset="0"/>
                <a:ea typeface="Helvetica" charset="0"/>
                <a:cs typeface="Helvetica" charset="0"/>
              </a:rPr>
              <a:t>Matplotlib</a:t>
            </a:r>
          </a:p>
          <a:p>
            <a:endParaRPr lang="en-US" sz="2800" dirty="0" smtClean="0">
              <a:solidFill>
                <a:srgbClr val="00B0F0"/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sz="2800" dirty="0" smtClean="0">
                <a:solidFill>
                  <a:srgbClr val="00B0F0"/>
                </a:solidFill>
                <a:latin typeface="Helvetica" charset="0"/>
                <a:ea typeface="Helvetica" charset="0"/>
                <a:cs typeface="Helvetica" charset="0"/>
              </a:rPr>
              <a:t>Tableau</a:t>
            </a:r>
            <a:endParaRPr lang="en-US" sz="2800" dirty="0">
              <a:solidFill>
                <a:srgbClr val="00B0F0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963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9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062741" y="5862060"/>
            <a:ext cx="902398" cy="8816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Content Placeholder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758" y="1178169"/>
            <a:ext cx="10183343" cy="5565515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304041" y="163449"/>
            <a:ext cx="5310554" cy="1266093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City-wide Affordability    </a:t>
            </a:r>
          </a:p>
          <a:p>
            <a:r>
              <a:rPr lang="en-US" sz="3200" dirty="0" smtClean="0">
                <a:solidFill>
                  <a:srgbClr val="00B0F0"/>
                </a:solidFill>
                <a:latin typeface="Helvetica" charset="0"/>
                <a:ea typeface="Helvetica" charset="0"/>
                <a:cs typeface="Helvetica" charset="0"/>
              </a:rPr>
              <a:t>01/01/2013 </a:t>
            </a:r>
            <a:r>
              <a:rPr lang="mr-IN" sz="3200" dirty="0" smtClean="0">
                <a:solidFill>
                  <a:srgbClr val="00B0F0"/>
                </a:solidFill>
                <a:latin typeface="Helvetica" charset="0"/>
                <a:ea typeface="Helvetica" charset="0"/>
                <a:cs typeface="Helvetica" charset="0"/>
              </a:rPr>
              <a:t>–</a:t>
            </a:r>
            <a:r>
              <a:rPr lang="en-US" sz="3200" dirty="0" smtClean="0">
                <a:solidFill>
                  <a:srgbClr val="00B0F0"/>
                </a:solidFill>
                <a:latin typeface="Helvetica" charset="0"/>
                <a:ea typeface="Helvetica" charset="0"/>
                <a:cs typeface="Helvetica" charset="0"/>
              </a:rPr>
              <a:t> 10/31/2017</a:t>
            </a:r>
            <a:endParaRPr lang="en-US" sz="3200" dirty="0">
              <a:solidFill>
                <a:srgbClr val="00B0F0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7105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5478</TotalTime>
  <Words>458</Words>
  <Application>Microsoft Macintosh PowerPoint</Application>
  <PresentationFormat>Widescreen</PresentationFormat>
  <Paragraphs>130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Calibri</vt:lpstr>
      <vt:lpstr>Calibri Light</vt:lpstr>
      <vt:lpstr>Helvetica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 Zhao</dc:creator>
  <cp:lastModifiedBy>Ke Zhao</cp:lastModifiedBy>
  <cp:revision>89</cp:revision>
  <dcterms:created xsi:type="dcterms:W3CDTF">2017-12-04T20:50:06Z</dcterms:created>
  <dcterms:modified xsi:type="dcterms:W3CDTF">2017-12-09T05:37:40Z</dcterms:modified>
</cp:coreProperties>
</file>